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7560000" cx="10440000"/>
  <p:notesSz cx="6858000" cy="9144000"/>
  <p:embeddedFontLst>
    <p:embeddedFont>
      <p:font typeface="Montserrat SemiBold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Black"/>
      <p:bold r:id="rId41"/>
      <p:boldItalic r:id="rId42"/>
    </p:embeddedFont>
    <p:embeddedFont>
      <p:font typeface="Montserrat Medium"/>
      <p:regular r:id="rId43"/>
      <p:bold r:id="rId44"/>
      <p:italic r:id="rId45"/>
      <p:boldItalic r:id="rId46"/>
    </p:embeddedFont>
    <p:embeddedFont>
      <p:font typeface="Exo 2"/>
      <p:regular r:id="rId47"/>
      <p:bold r:id="rId48"/>
      <p:italic r:id="rId49"/>
      <p:boldItalic r:id="rId50"/>
    </p:embeddedFont>
    <p:embeddedFont>
      <p:font typeface="Montserrat ExtraBold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E66776-0E41-44FE-9920-20CDB1D82CC0}">
  <a:tblStyle styleId="{A6E66776-0E41-44FE-9920-20CDB1D82CC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MontserratBlack-boldItalic.fntdata"/><Relationship Id="rId41" Type="http://schemas.openxmlformats.org/officeDocument/2006/relationships/font" Target="fonts/MontserratBlack-bold.fntdata"/><Relationship Id="rId44" Type="http://schemas.openxmlformats.org/officeDocument/2006/relationships/font" Target="fonts/MontserratMedium-bold.fntdata"/><Relationship Id="rId43" Type="http://schemas.openxmlformats.org/officeDocument/2006/relationships/font" Target="fonts/MontserratMedium-regular.fntdata"/><Relationship Id="rId46" Type="http://schemas.openxmlformats.org/officeDocument/2006/relationships/font" Target="fonts/MontserratMedium-boldItalic.fntdata"/><Relationship Id="rId45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Exo2-bold.fntdata"/><Relationship Id="rId47" Type="http://schemas.openxmlformats.org/officeDocument/2006/relationships/font" Target="fonts/Exo2-regular.fntdata"/><Relationship Id="rId49" Type="http://schemas.openxmlformats.org/officeDocument/2006/relationships/font" Target="fonts/Exo2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MontserratSemiBold-regular.fntdata"/><Relationship Id="rId32" Type="http://schemas.openxmlformats.org/officeDocument/2006/relationships/slide" Target="slides/slide26.xml"/><Relationship Id="rId35" Type="http://schemas.openxmlformats.org/officeDocument/2006/relationships/font" Target="fonts/MontserratSemiBold-italic.fntdata"/><Relationship Id="rId34" Type="http://schemas.openxmlformats.org/officeDocument/2006/relationships/font" Target="fonts/MontserratSemiBold-bold.fntdata"/><Relationship Id="rId37" Type="http://schemas.openxmlformats.org/officeDocument/2006/relationships/font" Target="fonts/Montserrat-regular.fntdata"/><Relationship Id="rId36" Type="http://schemas.openxmlformats.org/officeDocument/2006/relationships/font" Target="fonts/MontserratSemiBold-boldItalic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ExtraBold-bold.fntdata"/><Relationship Id="rId50" Type="http://schemas.openxmlformats.org/officeDocument/2006/relationships/font" Target="fonts/Exo2-boldItalic.fntdata"/><Relationship Id="rId52" Type="http://schemas.openxmlformats.org/officeDocument/2006/relationships/font" Target="fonts/MontserratExtra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61666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5c11c609a_0_0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5c11c60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5c11c609a_0_173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5c11c609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5c11c609a_0_283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5c11c609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e715fe2db_0_63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e715fe2d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e715fe2db_0_76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4e715fe2d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5903aaa5c_0_1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e5903aaa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e715fe2db_0_90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4e715fe2d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e715fe2db_0_104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e715fe2d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e715fe2db_0_118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4e715fe2d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e715fe2db_0_132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4e715fe2d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e715fe2db_0_144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4e715fe2d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5c11c609a_0_10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5c11c60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e715fe2db_0_156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4e715fe2d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e715fe2db_0_168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e715fe2d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4e715fe2db_0_183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4e715fe2d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e715fe2db_0_198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e715fe2d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e715fe2db_0_213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4e715fe2d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e715fe2db_0_228:notes"/>
          <p:cNvSpPr/>
          <p:nvPr>
            <p:ph idx="2" type="sldImg"/>
          </p:nvPr>
        </p:nvSpPr>
        <p:spPr>
          <a:xfrm>
            <a:off x="106166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4e715fe2d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45c11c609a_0_408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45c11c609a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a0a0e83a4_1_1217:notes"/>
          <p:cNvSpPr/>
          <p:nvPr>
            <p:ph idx="2" type="sldImg"/>
          </p:nvPr>
        </p:nvSpPr>
        <p:spPr>
          <a:xfrm>
            <a:off x="1061675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a0a0e83a4_1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5c11c609a_0_20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5c11c609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2c1e80257_0_93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2c1e8025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2c1e80257_0_10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2c1e802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5c11c609a_0_94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5c11c609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5c11c609a_0_119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5c11c609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2c1e80257_0_177:notes"/>
          <p:cNvSpPr/>
          <p:nvPr>
            <p:ph idx="2" type="sldImg"/>
          </p:nvPr>
        </p:nvSpPr>
        <p:spPr>
          <a:xfrm>
            <a:off x="1061664" y="685800"/>
            <a:ext cx="473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2c1e8025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5887" y="1094388"/>
            <a:ext cx="9728100" cy="3016800"/>
          </a:xfrm>
          <a:prstGeom prst="rect">
            <a:avLst/>
          </a:prstGeom>
        </p:spPr>
        <p:txBody>
          <a:bodyPr anchorCtr="0" anchor="b" bIns="114375" lIns="114375" spcFirstLastPara="1" rIns="114375" wrap="square" tIns="11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5878" y="4165643"/>
            <a:ext cx="9728100" cy="11649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5878" y="1625801"/>
            <a:ext cx="9728100" cy="2886000"/>
          </a:xfrm>
          <a:prstGeom prst="rect">
            <a:avLst/>
          </a:prstGeom>
        </p:spPr>
        <p:txBody>
          <a:bodyPr anchorCtr="0" anchor="b" bIns="114375" lIns="114375" spcFirstLastPara="1" rIns="114375" wrap="square" tIns="11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5878" y="4633192"/>
            <a:ext cx="9728100" cy="19119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одзаголовок и большая картинка справа">
  <p:cSld name="SECTION_TITLE_AND_DESCRIPTION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192" y="373599"/>
            <a:ext cx="338916" cy="58724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>
            <p:ph idx="2" type="pic"/>
          </p:nvPr>
        </p:nvSpPr>
        <p:spPr>
          <a:xfrm>
            <a:off x="5432280" y="561299"/>
            <a:ext cx="5007600" cy="6970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1344392" y="3312225"/>
            <a:ext cx="37500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600" lIns="115600" spcFirstLastPara="1" rIns="115600" wrap="square" tIns="1156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subTitle"/>
          </p:nvPr>
        </p:nvSpPr>
        <p:spPr>
          <a:xfrm>
            <a:off x="1314065" y="782676"/>
            <a:ext cx="34317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600" lIns="115600" spcFirstLastPara="1" rIns="115600" wrap="square" tIns="1156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08459" y="782676"/>
            <a:ext cx="519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600" lIns="115600" spcFirstLastPara="1" rIns="115600" wrap="square" tIns="1156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10440000" cy="56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0525" lIns="90525" spcFirstLastPara="1" rIns="90525" wrap="square" tIns="90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4" type="subTitle"/>
          </p:nvPr>
        </p:nvSpPr>
        <p:spPr>
          <a:xfrm>
            <a:off x="768122" y="47053"/>
            <a:ext cx="4872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600" lIns="115600" spcFirstLastPara="1" rIns="115600" wrap="square" tIns="1156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853" y="171367"/>
            <a:ext cx="1206203" cy="19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7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_1">
  <p:cSld name="BLANK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323585" y="6716323"/>
            <a:ext cx="626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775" lIns="0" spcFirstLastPara="1" rIns="116775" wrap="square" tIns="11677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5878" y="3161354"/>
            <a:ext cx="9728100" cy="12372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5878" y="1693927"/>
            <a:ext cx="9728100" cy="50214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5878" y="1693927"/>
            <a:ext cx="4566900" cy="50214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517307" y="1693927"/>
            <a:ext cx="4566900" cy="50214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5878" y="816630"/>
            <a:ext cx="3206100" cy="1110600"/>
          </a:xfrm>
          <a:prstGeom prst="rect">
            <a:avLst/>
          </a:prstGeom>
        </p:spPr>
        <p:txBody>
          <a:bodyPr anchorCtr="0" anchor="b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5878" y="2042457"/>
            <a:ext cx="3206100" cy="46731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9734" y="661638"/>
            <a:ext cx="7270200" cy="60126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184"/>
            <a:ext cx="522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4375" lIns="114375" spcFirstLastPara="1" rIns="114375" wrap="square" tIns="11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03130" y="1812541"/>
            <a:ext cx="4618500" cy="2178600"/>
          </a:xfrm>
          <a:prstGeom prst="rect">
            <a:avLst/>
          </a:prstGeom>
        </p:spPr>
        <p:txBody>
          <a:bodyPr anchorCtr="0" anchor="b" bIns="114375" lIns="114375" spcFirstLastPara="1" rIns="114375" wrap="square" tIns="11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03130" y="4120005"/>
            <a:ext cx="4618500" cy="1815300"/>
          </a:xfrm>
          <a:prstGeom prst="rect">
            <a:avLst/>
          </a:prstGeom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639587" y="1064257"/>
            <a:ext cx="4380900" cy="54312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5878" y="6218168"/>
            <a:ext cx="6849000" cy="8895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5878" y="1693927"/>
            <a:ext cx="97281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75" lIns="114375" spcFirstLastPara="1" rIns="114375" wrap="square" tIns="11437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hb.ru-msk.vkcs.cloud/ykl-uploads-prod/upload/prezentacii/webinars/2024/web130324.pdf" TargetMode="External"/><Relationship Id="rId10" Type="http://schemas.openxmlformats.org/officeDocument/2006/relationships/hyperlink" Target="https://drive.google.com/file/d/1EZAKcIXqlwx1NU_YYi6LifbukKXllDiS/view?mindbox-message-key=8940208211524255744&amp;mindbox-click-id=7d442512-1bd9-4259-a58e-6fbd4f73d451" TargetMode="External"/><Relationship Id="rId13" Type="http://schemas.openxmlformats.org/officeDocument/2006/relationships/image" Target="../media/image4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hyperlink" Target="https://www.garant.ru/hotlaw/federal/1584353/#%3A~%3Atext%3D%D0%BE%D0%BA%D1%82%D1%8F%D0%B1%D1%80%D1%8F%202022%20%D0%B3.-%2CN%20888%20%22%D0%9E%20%D0%B2%D0%BD%D0%B5%D1%81%D0%B5%D0%BD%D0%B8%D0%B8%20%D0%B8%D0%B7%D0%BC%D0%B5%D0%BD%D0%B5%D0%BD%D0%B8%D0%B9%20%D0%B2%20%D0%9F%D0%BE%D1%80%D1%8F%D0%B4%D0%BE%D0%BA%20%D0%BE%D1%80%D0%B3%D0%B0%D0%BD%D0%B8%D0%B7%D0%B0%D1%86%D0%B8%D0%B8%20%D0%B8%20%D0%BE%D1%81%D1%83%D1%89%D0%B5%D1%81%D1%82%D0%B2%D0%BB%D0%B5%D0%BD%D0%B8%D1%8F%2C%D0%BE%D1%82%2022%20%D0%BC%D0%B0%D1%80%D1%82%D0%B0%202021%20%D0%B3" TargetMode="External"/><Relationship Id="rId5" Type="http://schemas.openxmlformats.org/officeDocument/2006/relationships/image" Target="../media/image23.png"/><Relationship Id="rId6" Type="http://schemas.openxmlformats.org/officeDocument/2006/relationships/hyperlink" Target="https://reestr.digital.gov.ru/reestr/1765692/" TargetMode="External"/><Relationship Id="rId7" Type="http://schemas.openxmlformats.org/officeDocument/2006/relationships/hyperlink" Target="https://reestr.digital.gov.ru/reestr/1765692/" TargetMode="External"/><Relationship Id="rId8" Type="http://schemas.openxmlformats.org/officeDocument/2006/relationships/hyperlink" Target="https://reestr.digital.gov.ru/reestr/1765692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10469100" cy="29715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395007" y="207132"/>
            <a:ext cx="9677400" cy="71802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1083185" y="3893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{A6E66776-0E41-44FE-9920-20CDB1D82CC0}</a:tableStyleId>
              </a:tblPr>
              <a:tblGrid>
                <a:gridCol w="8273600"/>
              </a:tblGrid>
              <a:tr h="102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 использовании педагогами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Чувашской Республики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ОР «ЯКласс» 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 </a:t>
                      </a:r>
                      <a:r>
                        <a:rPr lang="en" sz="14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" sz="14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-202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учебный год для данных по расчёту индекса цифровой зрелости </a:t>
                      </a:r>
                      <a:b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сфере образования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4C46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64C4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МБОУ Аликовская СОШ им. И. Я. Яковлева</a:t>
                      </a:r>
                      <a:r>
                        <a:rPr b="1" lang="en" sz="2400">
                          <a:solidFill>
                            <a:srgbClr val="64C4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400">
                        <a:solidFill>
                          <a:srgbClr val="64C46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64C4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с. Аликово</a:t>
                      </a:r>
                      <a:endParaRPr b="1" sz="1900">
                        <a:solidFill>
                          <a:srgbClr val="64C467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13800" marB="13800" marR="126250" marL="12625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15"/>
          <p:cNvSpPr txBox="1"/>
          <p:nvPr/>
        </p:nvSpPr>
        <p:spPr>
          <a:xfrm>
            <a:off x="3706254" y="6993640"/>
            <a:ext cx="30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Май 2024 год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729" y="508505"/>
            <a:ext cx="1264543" cy="126454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468694" y="1919550"/>
            <a:ext cx="5502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ОТЧЁТ</a:t>
            </a:r>
            <a:endParaRPr b="1" sz="4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767843" y="6880321"/>
            <a:ext cx="4904400" cy="41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395021" y="6012849"/>
            <a:ext cx="9677400" cy="11820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sp>
        <p:nvSpPr>
          <p:cNvPr id="252" name="Google Shape;252;p24"/>
          <p:cNvSpPr txBox="1"/>
          <p:nvPr/>
        </p:nvSpPr>
        <p:spPr>
          <a:xfrm>
            <a:off x="137368" y="1558742"/>
            <a:ext cx="101652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4C4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1157929" y="2221652"/>
            <a:ext cx="54618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Сергей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Григорьевич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Толмачёв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Дина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Федоровна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Саватеева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Виталий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Михайлович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Путеров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1140635" y="5914399"/>
            <a:ext cx="81963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5500" lIns="125500" spcFirstLastPara="1" rIns="125500" wrap="square" tIns="125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Большую работу по внедрению ЦОР в учебный процесс осуществляет администраторы ресурса</a:t>
            </a: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Виталий Михайлович Путеров и Владислав Константинович Волков</a:t>
            </a: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767829" y="2621800"/>
            <a:ext cx="2197500" cy="3102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7284098" y="2628643"/>
            <a:ext cx="1656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492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767829" y="3579342"/>
            <a:ext cx="1600800" cy="3102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6403539" y="3586184"/>
            <a:ext cx="1948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278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767829" y="3090198"/>
            <a:ext cx="1948800" cy="3102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7059832" y="3097041"/>
            <a:ext cx="1656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283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1" name="Google Shape;261;p24"/>
          <p:cNvCxnSpPr/>
          <p:nvPr/>
        </p:nvCxnSpPr>
        <p:spPr>
          <a:xfrm>
            <a:off x="6530937" y="2331462"/>
            <a:ext cx="15600" cy="1841700"/>
          </a:xfrm>
          <a:prstGeom prst="straightConnector1">
            <a:avLst/>
          </a:prstGeom>
          <a:noFill/>
          <a:ln cap="flat" cmpd="sng" w="19050">
            <a:solidFill>
              <a:srgbClr val="09C1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24"/>
          <p:cNvSpPr txBox="1"/>
          <p:nvPr/>
        </p:nvSpPr>
        <p:spPr>
          <a:xfrm>
            <a:off x="658300" y="1374034"/>
            <a:ext cx="91245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выданных проверочных работ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382351" y="766482"/>
            <a:ext cx="9677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Самые активные учителя</a:t>
            </a:r>
            <a:endParaRPr b="1" sz="2500">
              <a:solidFill>
                <a:srgbClr val="64C4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cxnSp>
        <p:nvCxnSpPr>
          <p:cNvPr id="265" name="Google Shape;265;p24"/>
          <p:cNvCxnSpPr/>
          <p:nvPr/>
        </p:nvCxnSpPr>
        <p:spPr>
          <a:xfrm>
            <a:off x="2330544" y="1968197"/>
            <a:ext cx="579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4"/>
          <p:cNvSpPr txBox="1"/>
          <p:nvPr/>
        </p:nvSpPr>
        <p:spPr>
          <a:xfrm>
            <a:off x="939345" y="2353996"/>
            <a:ext cx="7896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b="0" l="0" r="0" t="13651"/>
          <a:stretch/>
        </p:blipFill>
        <p:spPr>
          <a:xfrm>
            <a:off x="4048750" y="4383274"/>
            <a:ext cx="2555100" cy="17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31.05.24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5" name="Google Shape;275;p25"/>
          <p:cNvGraphicFramePr/>
          <p:nvPr/>
        </p:nvGraphicFramePr>
        <p:xfrm>
          <a:off x="1083185" y="20460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{A6E66776-0E41-44FE-9920-20CDB1D82CC0}</a:tableStyleId>
              </a:tblPr>
              <a:tblGrid>
                <a:gridCol w="8273600"/>
              </a:tblGrid>
              <a:tr h="102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Благодарим Вашу школу 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 плодотворную работу с ЦОР «ЯКласс». 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результатам этого года предлагаем Вам наградить лучших учеников, учителей </a:t>
                      </a:r>
                      <a:b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классы. 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Индивидуальные сертификаты сформированы </a:t>
                      </a:r>
                      <a:endParaRPr b="1"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готовы к печати.</a:t>
                      </a:r>
                      <a:endParaRPr b="1"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Желаем Вашей школе процветания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успехов в работе! 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Надеемся на дальнейшее сотрудничество!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6" name="Google Shape;276;p25"/>
          <p:cNvSpPr txBox="1"/>
          <p:nvPr/>
        </p:nvSpPr>
        <p:spPr>
          <a:xfrm>
            <a:off x="1711621" y="1226002"/>
            <a:ext cx="7016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</a:t>
            </a:r>
            <a:endParaRPr b="1" sz="37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101" y="4894817"/>
            <a:ext cx="3065186" cy="22087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p25"/>
          <p:cNvGraphicFramePr/>
          <p:nvPr/>
        </p:nvGraphicFramePr>
        <p:xfrm>
          <a:off x="786936" y="20460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{A6E66776-0E41-44FE-9920-20CDB1D82CC0}</a:tableStyleId>
              </a:tblPr>
              <a:tblGrid>
                <a:gridCol w="8981300"/>
              </a:tblGrid>
              <a:tr h="102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Благодарим Вашу школу 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 плодотворную работу с ЦОР «ЯКласс». </a:t>
                      </a:r>
                      <a:endParaRPr b="1"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результатам этого года предлагаем Вам наградить лучших учеников, учителей </a:t>
                      </a:r>
                      <a:b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классы. 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Индивидуальные сертификаты сформированы </a:t>
                      </a:r>
                      <a:endParaRPr b="1"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готовы к печати.</a:t>
                      </a:r>
                      <a:endParaRPr b="1"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Желаем Вашей школе процветания и успехов в работе! 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Надеемся на дальнейшее сотрудничество!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/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0" name="Google Shape;2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/>
          <p:nvPr/>
        </p:nvSpPr>
        <p:spPr>
          <a:xfrm>
            <a:off x="740950" y="1110914"/>
            <a:ext cx="89580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36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БЛАГОДАРСТВЕННОЕ ПИСЬМО</a:t>
            </a:r>
            <a:endParaRPr sz="36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970964" y="2065745"/>
            <a:ext cx="64980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Уважаемый руководитель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731836" y="3334474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Владислав Константинович Волков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26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 txBox="1"/>
          <p:nvPr/>
        </p:nvSpPr>
        <p:spPr>
          <a:xfrm>
            <a:off x="1970964" y="3865001"/>
            <a:ext cx="64980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Благодарим Вас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руководителя школы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применение инновационного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образовательного ресурса «ЯКласс».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 Вашим руководством педагогический коллектив успешно осваивает новые инструменты и технологии, внедряет их в ежедневную практику школы.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Вам успехов!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4864825"/>
            <a:ext cx="3018859" cy="16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7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5" name="Google Shape;305;p27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27"/>
          <p:cNvSpPr txBox="1"/>
          <p:nvPr/>
        </p:nvSpPr>
        <p:spPr>
          <a:xfrm>
            <a:off x="740950" y="1057035"/>
            <a:ext cx="89580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36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БЛАГОДАРСТВЕННОЕ ПИСЬМО</a:t>
            </a:r>
            <a:endParaRPr sz="36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1970964" y="2011874"/>
            <a:ext cx="6498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Уважаемый администратор «ЯКласс»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1970964" y="3591997"/>
            <a:ext cx="64980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Благодарим Вас за продуктивное использование и внедрение современных электронных образовательных технологий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методическое сопровождение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педагогического коллектива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построении инновационной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личностно-развивающей цифровой среды.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Вам успехов!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сотрудничество!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1970964" y="2978017"/>
            <a:ext cx="649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731836" y="2440109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Виталий Михайлович Путеров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27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4864825"/>
            <a:ext cx="3018859" cy="16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2" name="Google Shape;322;p28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28"/>
          <p:cNvSpPr txBox="1"/>
          <p:nvPr/>
        </p:nvSpPr>
        <p:spPr>
          <a:xfrm>
            <a:off x="740950" y="1057035"/>
            <a:ext cx="89580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36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БЛАГОДАРСТВЕННОЕ ПИСЬМО</a:t>
            </a:r>
            <a:endParaRPr sz="36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1970964" y="2011874"/>
            <a:ext cx="6498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Уважаемый администратор «ЯКласс»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970964" y="3591997"/>
            <a:ext cx="64980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Благодарим Вас за продуктивное использование и внедрение современных электронных образовательных технологий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методическое сопровождение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педагогического коллектива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построении инновационной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личностно-развивающей цифровой среды.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Вам успехов!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сотрудничество!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1970964" y="2978017"/>
            <a:ext cx="649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731836" y="2440109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Владислав Константинович Волков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8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4864825"/>
            <a:ext cx="3018859" cy="16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СЕРТИФИКАТ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1970964" y="2065759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ПОДТВЕРЖДАЕТ, ЧТО УЧИТЕЛЬ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731836" y="2440109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Сергей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Григорьевич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Толмачёв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1970964" y="2999968"/>
            <a:ext cx="649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3" name="Google Shape;343;p29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29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9"/>
          <p:cNvSpPr txBox="1"/>
          <p:nvPr/>
        </p:nvSpPr>
        <p:spPr>
          <a:xfrm>
            <a:off x="1486492" y="3626664"/>
            <a:ext cx="7642200" cy="20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 использует и  внедряет ЦОР «ЯКласс» в учебный процесс, формируя инновационную цифровую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образовательную среду своих классов и школы. 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Занимает первое место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среди учителей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выданных проверочных работ (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492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ресурсе «ЯКласс»,  разработанном и поддерживаемым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Фондом развития интернет-инициатив при Президенте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 и Инновационным центром “Сколково”.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СЕРТИФИКАТ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1970964" y="2065759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ПОДТВЕРЖДАЕТ, ЧТО УЧИТЕЛЬ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731836" y="2440109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Дина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Федоровна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Саватеева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1970964" y="2999968"/>
            <a:ext cx="649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6" name="Google Shape;3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0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0" name="Google Shape;360;p30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0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/>
          <p:cNvSpPr txBox="1"/>
          <p:nvPr/>
        </p:nvSpPr>
        <p:spPr>
          <a:xfrm>
            <a:off x="1486492" y="3626664"/>
            <a:ext cx="7642200" cy="20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 использует и  внедряет ЦОР «ЯКласс» в учебный процесс, формируя инновационную цифровую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образовательную среду своих классов и школы. 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Занимает второе место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среди учителей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выданных проверочных работ (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283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ресурсе «ЯКласс»,  разработанном и поддерживаемым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Фондом развития интернет-инициатив при Президенте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 и Инновационным центром “Сколково”.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СЕРТИФИКАТ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1970964" y="2065759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ПОДТВЕРЖДАЕТ, ЧТО УЧИТЕЛЬ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731836" y="2440109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Виталий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Михайлович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Путеров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1970964" y="2999968"/>
            <a:ext cx="649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1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7" name="Google Shape;377;p31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1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31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1486492" y="3626664"/>
            <a:ext cx="7642200" cy="20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 использует и  внедряет ЦОР «ЯКласс»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учебный процесс, формируя инновационную цифровую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образовательную среду своих классов и школы. 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Занимает третье место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среди учителей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выданных проверочных работ (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278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ресурсе «ЯКласс»,  разработанном и поддерживаемым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Фондом развития интернет-инициатив при Президенте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 и Инновационным центром “Сколково”.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/>
          <p:nvPr/>
        </p:nvSpPr>
        <p:spPr>
          <a:xfrm>
            <a:off x="740950" y="737155"/>
            <a:ext cx="89580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ДИПЛОМ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34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степени</a:t>
            </a:r>
            <a:endParaRPr sz="34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1970964" y="2183626"/>
            <a:ext cx="6498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отличные  результаты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1970964" y="3186112"/>
            <a:ext cx="6498000" cy="26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Поздравляем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 А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1600">
                <a:solidFill>
                  <a:srgbClr val="35BF75"/>
                </a:solidFill>
                <a:latin typeface="Montserrat"/>
                <a:ea typeface="Montserrat"/>
                <a:cs typeface="Montserrat"/>
                <a:sym typeface="Montserrat"/>
              </a:rPr>
              <a:t>класс</a:t>
            </a:r>
            <a:endParaRPr b="1" sz="1600">
              <a:solidFill>
                <a:srgbClr val="35BF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Набравший с 01.09.23-31.05.24 баллов в ТОП в количестве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80853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правильно решенные задания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применением инновационного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цифрового ресурса «ЯКласс».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Классный руководитель: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Желаем успехов!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9" name="Google Shape;3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2" name="Google Shape;392;p32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32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/>
          <p:nvPr/>
        </p:nvSpPr>
        <p:spPr>
          <a:xfrm>
            <a:off x="740950" y="737155"/>
            <a:ext cx="89580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ДИПЛОМ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34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II степени</a:t>
            </a:r>
            <a:endParaRPr sz="34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9" name="Google Shape;399;p33"/>
          <p:cNvSpPr txBox="1"/>
          <p:nvPr/>
        </p:nvSpPr>
        <p:spPr>
          <a:xfrm>
            <a:off x="1970964" y="2259826"/>
            <a:ext cx="6498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отличные  результаты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1970964" y="3414712"/>
            <a:ext cx="6498000" cy="26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Поздравляем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 Б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1600">
                <a:solidFill>
                  <a:srgbClr val="35BF75"/>
                </a:solidFill>
                <a:latin typeface="Montserrat"/>
                <a:ea typeface="Montserrat"/>
                <a:cs typeface="Montserrat"/>
                <a:sym typeface="Montserrat"/>
              </a:rPr>
              <a:t>класс</a:t>
            </a:r>
            <a:endParaRPr b="1" sz="1600">
              <a:solidFill>
                <a:srgbClr val="35BF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Набравший с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баллов в ТОП в количестве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78818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правильно решенные задания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применением инновационного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цифрового ресурса «ЯКласс».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Классный руководитель: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Желаем успехов!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1" name="Google Shape;4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3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4" name="Google Shape;404;p33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33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906250" y="2211139"/>
            <a:ext cx="8627400" cy="4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Представляем вашему вниманию аналитический отчёт по работе вашей школы с цифровым образовательным ресурсом ЯКласс.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Отчёт содержит информацию о преуспевающих в освоении электронных систем обучения педагогов, позволяет оценить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активность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учащихся, которые пользуются системой ЯКласс,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также узнать другие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интересные факты.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ЯКласс — электронный образовательный ресурс, который используют десятки тысяч школ в России и СНГ.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Ресурс помогает учителю проводить тестирование знаний учащихся, задавать домашние задания в электронном виде. Для ученика это — база интерактивных рабочих тетрадей с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тренажёром по основным предметам школьной программы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ОГЭ, ЕГЭ и ВПР.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Динамичные рейтинги лидеров класса и школ добавляют обучению элементы игры, которые побуждают и школьников, и учителей к большей активности.  </a:t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312059" y="1470900"/>
            <a:ext cx="78786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20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/202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учебн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ый </a:t>
            </a: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д</a:t>
            </a:r>
            <a:endParaRPr sz="4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94683" y="821661"/>
            <a:ext cx="465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Отчёт</a:t>
            </a:r>
            <a:endParaRPr b="1" sz="39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>
            <a:off x="2988859" y="2085549"/>
            <a:ext cx="4575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/>
          <p:nvPr/>
        </p:nvSpPr>
        <p:spPr>
          <a:xfrm>
            <a:off x="740950" y="737155"/>
            <a:ext cx="89580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ДИПЛОМ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34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III степени</a:t>
            </a:r>
            <a:endParaRPr sz="34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11" name="Google Shape;411;p34"/>
          <p:cNvSpPr txBox="1"/>
          <p:nvPr/>
        </p:nvSpPr>
        <p:spPr>
          <a:xfrm>
            <a:off x="1970964" y="2336026"/>
            <a:ext cx="6498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отличные  результаты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1970964" y="3338512"/>
            <a:ext cx="6498000" cy="26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Поздравляем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6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 Б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1600">
                <a:solidFill>
                  <a:srgbClr val="35BF75"/>
                </a:solidFill>
                <a:latin typeface="Montserrat"/>
                <a:ea typeface="Montserrat"/>
                <a:cs typeface="Montserrat"/>
                <a:sym typeface="Montserrat"/>
              </a:rPr>
              <a:t>класс</a:t>
            </a:r>
            <a:endParaRPr b="1" sz="1600">
              <a:solidFill>
                <a:srgbClr val="35BF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Набравший с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баллов в ТОП в количестве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56838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правильно решенные задания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применением инновационного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цифрового ресурса «ЯКласс».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Классный руководитель: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Желаем успехов!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3" name="Google Shape;4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4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6" name="Google Shape;416;p34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4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ГРАМОТА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1970964" y="1955401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НАГРАЖДАЕТСЯ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1970964" y="2776218"/>
            <a:ext cx="64980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ученик/ца  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Б  класса	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731836" y="2326492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Дионисия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Романова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731836" y="4194460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за 1 место</a:t>
            </a:r>
            <a:endParaRPr b="1" sz="2500">
              <a:solidFill>
                <a:srgbClr val="61C1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5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1" name="Google Shape;431;p35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35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35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5"/>
          <p:cNvSpPr txBox="1"/>
          <p:nvPr/>
        </p:nvSpPr>
        <p:spPr>
          <a:xfrm>
            <a:off x="1970964" y="4795609"/>
            <a:ext cx="64980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ТОПе школы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набравший/ая  баллов за верно  решенные задания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ресурсе «ЯКласс»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количестве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12664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ГРАМОТА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41" name="Google Shape;441;p36"/>
          <p:cNvSpPr txBox="1"/>
          <p:nvPr/>
        </p:nvSpPr>
        <p:spPr>
          <a:xfrm>
            <a:off x="1970964" y="1955401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НАГРАЖДАЕТСЯ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1970964" y="2776218"/>
            <a:ext cx="64980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ученик/ца  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 Б  класса	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3" name="Google Shape;443;p36"/>
          <p:cNvSpPr txBox="1"/>
          <p:nvPr/>
        </p:nvSpPr>
        <p:spPr>
          <a:xfrm>
            <a:off x="731836" y="2326492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Елизавета-Виктория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Юрьевна Кузьмина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36"/>
          <p:cNvSpPr txBox="1"/>
          <p:nvPr/>
        </p:nvSpPr>
        <p:spPr>
          <a:xfrm>
            <a:off x="731836" y="4194460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за 2 место</a:t>
            </a:r>
            <a:endParaRPr b="1" sz="2500">
              <a:solidFill>
                <a:srgbClr val="61C1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6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6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9" name="Google Shape;449;p36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0" name="Google Shape;450;p36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36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6"/>
          <p:cNvSpPr txBox="1"/>
          <p:nvPr/>
        </p:nvSpPr>
        <p:spPr>
          <a:xfrm>
            <a:off x="1970964" y="4871809"/>
            <a:ext cx="64980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ТОПе школы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набравший/ая  баллов за верно  решенные задания на ресурсе «ЯКласс»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количестве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10510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ГРАМОТА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1970964" y="1955401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НАГРАЖДАЕТСЯ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1970964" y="2776218"/>
            <a:ext cx="64980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ученик/ца  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Б  класса	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1" name="Google Shape;461;p37"/>
          <p:cNvSpPr txBox="1"/>
          <p:nvPr/>
        </p:nvSpPr>
        <p:spPr>
          <a:xfrm>
            <a:off x="731836" y="2326492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София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Двойченко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731836" y="4066480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за 3 место</a:t>
            </a:r>
            <a:endParaRPr b="1" sz="2500">
              <a:solidFill>
                <a:srgbClr val="61C1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3" name="Google Shape;4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7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7" name="Google Shape;467;p37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Google Shape;468;p37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37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7"/>
          <p:cNvSpPr txBox="1"/>
          <p:nvPr/>
        </p:nvSpPr>
        <p:spPr>
          <a:xfrm>
            <a:off x="1970964" y="4591429"/>
            <a:ext cx="64980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ТОПе школы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набравший/ая  баллов за верно  решенные задания на ресурсе «ЯКласс»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количестве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9986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елаем успехов!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37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ГРАМОТА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1970964" y="1955401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НАГРАЖДАЕТСЯ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8" name="Google Shape;478;p38"/>
          <p:cNvSpPr txBox="1"/>
          <p:nvPr/>
        </p:nvSpPr>
        <p:spPr>
          <a:xfrm>
            <a:off x="1970964" y="2776218"/>
            <a:ext cx="64980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ученик/ца  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А  класса	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9" name="Google Shape;479;p38"/>
          <p:cNvSpPr txBox="1"/>
          <p:nvPr/>
        </p:nvSpPr>
        <p:spPr>
          <a:xfrm>
            <a:off x="731836" y="2326492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Анна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Митрофанова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38"/>
          <p:cNvSpPr txBox="1"/>
          <p:nvPr/>
        </p:nvSpPr>
        <p:spPr>
          <a:xfrm>
            <a:off x="731836" y="4118260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за 4 место</a:t>
            </a:r>
            <a:endParaRPr b="1" sz="2500">
              <a:solidFill>
                <a:srgbClr val="61C1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1" name="Google Shape;4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8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8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6" name="Google Shape;486;p38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8"/>
          <p:cNvSpPr txBox="1"/>
          <p:nvPr/>
        </p:nvSpPr>
        <p:spPr>
          <a:xfrm>
            <a:off x="1970989" y="4685559"/>
            <a:ext cx="64980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ТОПе школы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набравший/ая  баллов за верно  решенные задания на ресурсе «ЯКласс»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01.09.23-31.05.24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количестве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9364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38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/>
          <p:nvPr/>
        </p:nvSpPr>
        <p:spPr>
          <a:xfrm>
            <a:off x="740950" y="1164793"/>
            <a:ext cx="8958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5200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ГРАМОТА</a:t>
            </a:r>
            <a:endParaRPr sz="5200"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5" name="Google Shape;495;p39"/>
          <p:cNvSpPr txBox="1"/>
          <p:nvPr/>
        </p:nvSpPr>
        <p:spPr>
          <a:xfrm>
            <a:off x="1970964" y="1955401"/>
            <a:ext cx="649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НАГРАЖДАЕТСЯ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1970964" y="2776218"/>
            <a:ext cx="64980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ученик/ца   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 А  класса	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МБОУ Аликовская СОШ им. И. Я. Яковлева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с. Аликово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p39"/>
          <p:cNvSpPr txBox="1"/>
          <p:nvPr/>
        </p:nvSpPr>
        <p:spPr>
          <a:xfrm>
            <a:off x="731836" y="2326492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Арина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Лекарева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39"/>
          <p:cNvSpPr txBox="1"/>
          <p:nvPr/>
        </p:nvSpPr>
        <p:spPr>
          <a:xfrm>
            <a:off x="731836" y="4118260"/>
            <a:ext cx="8976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1C176"/>
                </a:solidFill>
                <a:latin typeface="Montserrat"/>
                <a:ea typeface="Montserrat"/>
                <a:cs typeface="Montserrat"/>
                <a:sym typeface="Montserrat"/>
              </a:rPr>
              <a:t>за 5 место</a:t>
            </a:r>
            <a:endParaRPr b="1" sz="2500">
              <a:solidFill>
                <a:srgbClr val="61C1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39"/>
          <p:cNvSpPr txBox="1"/>
          <p:nvPr/>
        </p:nvSpPr>
        <p:spPr>
          <a:xfrm>
            <a:off x="1238149" y="6317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31.05.2024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0" name="Google Shape;5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224" y="6846032"/>
            <a:ext cx="11811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9"/>
          <p:cNvPicPr preferRelativeResize="0"/>
          <p:nvPr/>
        </p:nvPicPr>
        <p:blipFill rotWithShape="1">
          <a:blip r:embed="rId5">
            <a:alphaModFix/>
          </a:blip>
          <a:srcRect b="69" l="0" r="0" t="59"/>
          <a:stretch/>
        </p:blipFill>
        <p:spPr>
          <a:xfrm>
            <a:off x="7506875" y="4864825"/>
            <a:ext cx="2485451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00" y="426757"/>
            <a:ext cx="13525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9"/>
          <p:cNvSpPr txBox="1"/>
          <p:nvPr/>
        </p:nvSpPr>
        <p:spPr>
          <a:xfrm>
            <a:off x="1238149" y="6032932"/>
            <a:ext cx="1602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 выдачи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4" name="Google Shape;504;p39"/>
          <p:cNvCxnSpPr/>
          <p:nvPr/>
        </p:nvCxnSpPr>
        <p:spPr>
          <a:xfrm rot="10800000">
            <a:off x="1527799" y="6348478"/>
            <a:ext cx="102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39"/>
          <p:cNvSpPr/>
          <p:nvPr/>
        </p:nvSpPr>
        <p:spPr>
          <a:xfrm>
            <a:off x="7347550" y="4744925"/>
            <a:ext cx="2762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39"/>
          <p:cNvPicPr preferRelativeResize="0"/>
          <p:nvPr/>
        </p:nvPicPr>
        <p:blipFill rotWithShape="1">
          <a:blip r:embed="rId7">
            <a:alphaModFix/>
          </a:blip>
          <a:srcRect b="149" l="0" r="0" t="159"/>
          <a:stretch/>
        </p:blipFill>
        <p:spPr>
          <a:xfrm>
            <a:off x="6973467" y="5093425"/>
            <a:ext cx="3018859" cy="162842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9"/>
          <p:cNvSpPr txBox="1"/>
          <p:nvPr/>
        </p:nvSpPr>
        <p:spPr>
          <a:xfrm>
            <a:off x="1970964" y="4719409"/>
            <a:ext cx="64980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ТОПе школы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набравший/ая  баллов за верно  решенные задания на ресурсе «ЯКласс»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01.09.23-31.05.24 в количестве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8952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на дальнейшее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плодотворное сотрудничество!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0"/>
          <p:cNvSpPr/>
          <p:nvPr/>
        </p:nvSpPr>
        <p:spPr>
          <a:xfrm>
            <a:off x="29138" y="0"/>
            <a:ext cx="10440000" cy="3279600"/>
          </a:xfrm>
          <a:prstGeom prst="rect">
            <a:avLst/>
          </a:prstGeom>
          <a:solidFill>
            <a:srgbClr val="35BF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395007" y="207132"/>
            <a:ext cx="9677400" cy="71802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14" name="Google Shape;514;p40"/>
          <p:cNvGraphicFramePr/>
          <p:nvPr/>
        </p:nvGraphicFramePr>
        <p:xfrm>
          <a:off x="1083185" y="38774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{A6E66776-0E41-44FE-9920-20CDB1D82CC0}</a:tableStyleId>
              </a:tblPr>
              <a:tblGrid>
                <a:gridCol w="8273600"/>
              </a:tblGrid>
              <a:tr h="381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Региональный представитель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Республике Татарстан и Чувашской Республике</a:t>
                      </a:r>
                      <a:endParaRPr sz="1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3800" marB="13800" marR="126250" marL="1262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5" name="Google Shape;5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729" y="279905"/>
            <a:ext cx="1264543" cy="126454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0"/>
          <p:cNvSpPr txBox="1"/>
          <p:nvPr/>
        </p:nvSpPr>
        <p:spPr>
          <a:xfrm>
            <a:off x="2468694" y="1614750"/>
            <a:ext cx="5502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b="1" sz="4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2767843" y="5831914"/>
            <a:ext cx="4904400" cy="41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0"/>
          <p:cNvSpPr txBox="1"/>
          <p:nvPr/>
        </p:nvSpPr>
        <p:spPr>
          <a:xfrm>
            <a:off x="1519368" y="2490223"/>
            <a:ext cx="74013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Бесплатный информационный  телефон (РФ):</a:t>
            </a:r>
            <a:endParaRPr sz="1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9" name="Google Shape;519;p40"/>
          <p:cNvSpPr txBox="1"/>
          <p:nvPr/>
        </p:nvSpPr>
        <p:spPr>
          <a:xfrm>
            <a:off x="1762381" y="3001099"/>
            <a:ext cx="67959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8 (800) 600 04 15 | info@yaklass.ru</a:t>
            </a:r>
            <a:endParaRPr sz="1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</a:t>
            </a:r>
            <a:endParaRPr sz="1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0" name="Google Shape;520;p40"/>
          <p:cNvSpPr txBox="1"/>
          <p:nvPr/>
        </p:nvSpPr>
        <p:spPr>
          <a:xfrm>
            <a:off x="2106608" y="4423156"/>
            <a:ext cx="628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Давлетшина Айгуль Рафаиловна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2106608" y="5259517"/>
            <a:ext cx="6285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+7(927)457 41 77 | davletshina@yaklass.ru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40"/>
          <p:cNvSpPr txBox="1"/>
          <p:nvPr/>
        </p:nvSpPr>
        <p:spPr>
          <a:xfrm>
            <a:off x="1349536" y="5888048"/>
            <a:ext cx="77994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 педагогов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конкурсов и проектов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Проведение родительских собраний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2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Консультирование, помощь и поддержка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381331" y="243129"/>
            <a:ext cx="9677400" cy="68763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-27719" y="-68825"/>
            <a:ext cx="10495500" cy="4920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116775" lIns="116775" spcFirstLastPara="1" rIns="116775" wrap="square" tIns="11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233" y="4379887"/>
            <a:ext cx="1114754" cy="121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04756">
            <a:off x="706850" y="4151964"/>
            <a:ext cx="1474851" cy="146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9817">
            <a:off x="1370614" y="2801979"/>
            <a:ext cx="2085501" cy="1246638"/>
          </a:xfrm>
          <a:prstGeom prst="rect">
            <a:avLst/>
          </a:prstGeom>
          <a:noFill/>
          <a:ln cap="flat" cmpd="sng" w="38100">
            <a:solidFill>
              <a:srgbClr val="C7E7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200000" dist="47625">
              <a:srgbClr val="000000"/>
            </a:outerShdw>
          </a:effectLst>
        </p:spPr>
      </p:pic>
      <p:sp>
        <p:nvSpPr>
          <p:cNvPr id="92" name="Google Shape;92;p17"/>
          <p:cNvSpPr txBox="1"/>
          <p:nvPr/>
        </p:nvSpPr>
        <p:spPr>
          <a:xfrm>
            <a:off x="2613150" y="826550"/>
            <a:ext cx="521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 Нормативное обеспечение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830975" y="1814925"/>
            <a:ext cx="501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85425" lIns="85425" spcFirstLastPara="1" rIns="85425" wrap="square" tIns="85425">
            <a:spAutoFit/>
          </a:bodyPr>
          <a:lstStyle/>
          <a:p>
            <a:pPr indent="0" lvl="0" marL="0" marR="165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ЭОР «ЯКласс» включен в Единый реестр российских программ для ЭВМ и баз данных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r>
              <a:rPr b="0" i="0" lang="en" sz="1200" u="sng" cap="none" strike="noStrike">
                <a:solidFill>
                  <a:srgbClr val="57B8FF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Реестровая запись №18912 </a:t>
            </a:r>
            <a:r>
              <a:rPr b="0" i="0" lang="en" sz="1200" u="sng" cap="none" strike="noStrike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от 05.0</a:t>
            </a:r>
            <a:r>
              <a:rPr b="0" i="0" lang="en" sz="1200" u="sng" cap="none" strike="noStrike">
                <a:solidFill>
                  <a:srgbClr val="57B8FF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9.2023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Домашние задания возможно выполнять в том числе в ЦОС.  </a:t>
            </a:r>
            <a:r>
              <a:rPr b="0" i="0" lang="en" sz="1200" u="sng" cap="none" strike="noStrike">
                <a:solidFill>
                  <a:srgbClr val="57B8FF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Приказ № 888 Министерства просвещения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Российской Федерации от 7 октября 2022 года;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«ЯКласс» включен в Федеральный перечень электронных образовательных ресурсов (ЭОР) 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</a:t>
            </a:r>
            <a:r>
              <a:rPr b="0" i="0" lang="en" sz="1200" u="sng" cap="none" strike="noStrike">
                <a:solidFill>
                  <a:srgbClr val="57B8FF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приказу Министерства просвещения № 738 от 4 октября 2023 года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Правила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программ.</a:t>
            </a: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200" u="sng" cap="none" strike="noStrike">
                <a:solidFill>
                  <a:srgbClr val="57B8FF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Постановление Правительства РФ от 11.10.2023 N 1678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01118" y="1858816"/>
            <a:ext cx="535508" cy="4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01118" y="2901443"/>
            <a:ext cx="535508" cy="4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01118" y="3799941"/>
            <a:ext cx="535508" cy="4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01118" y="4897904"/>
            <a:ext cx="535508" cy="4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363725" y="15065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962213" y="5711466"/>
            <a:ext cx="848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период с 01.09.2023 по 31.05.2024 г.  ученики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заработали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631 812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баллов.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628971" y="6694483"/>
            <a:ext cx="718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 в ТОПе региона — 1.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/>
          <p:nvPr/>
        </p:nvSpPr>
        <p:spPr>
          <a:xfrm rot="8748779">
            <a:off x="3060201" y="4244430"/>
            <a:ext cx="297386" cy="293308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2894683" y="821661"/>
            <a:ext cx="465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Факты</a:t>
            </a:r>
            <a:endParaRPr b="1" sz="39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89" y="1300751"/>
            <a:ext cx="8000276" cy="43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8"/>
          <p:cNvCxnSpPr/>
          <p:nvPr/>
        </p:nvCxnSpPr>
        <p:spPr>
          <a:xfrm>
            <a:off x="2988859" y="6437193"/>
            <a:ext cx="4575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085" y="2797910"/>
            <a:ext cx="249125" cy="36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255000" y="10885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527694" y="1408035"/>
            <a:ext cx="73860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набранных баллов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105649" y="2110244"/>
            <a:ext cx="49440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Аликовская СОШ им. И. Я. Яковлева, с. Аликово</a:t>
            </a:r>
            <a:endParaRPr sz="13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МАОУ Гимназия № 5, г. Чебоксары</a:t>
            </a:r>
            <a:endParaRPr sz="13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МАОУ СОШ № 40, г. Чебоксары</a:t>
            </a:r>
            <a:endParaRPr sz="13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МЦК ЧЭМК Минобразования Чувашии, г. Чебоксары</a:t>
            </a:r>
            <a:endParaRPr sz="13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ГАПОУ ЧЭТК,г. Чебоксары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СОШ № 1,г. Шумерля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СОШ № 62, г. Чебоксары</a:t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СОШ № 6,г. Шумерля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Новоатайская СОШ,д. Новые Атаи</a:t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МБОУ СОШ № 9, г. Новочебоксарск</a:t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249285" y="2215206"/>
            <a:ext cx="35385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631 812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236220" y="3194235"/>
            <a:ext cx="28935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455 689</a:t>
            </a:r>
            <a:endParaRPr b="1"/>
          </a:p>
        </p:txBody>
      </p:sp>
      <p:sp>
        <p:nvSpPr>
          <p:cNvPr id="122" name="Google Shape;122;p19"/>
          <p:cNvSpPr/>
          <p:nvPr/>
        </p:nvSpPr>
        <p:spPr>
          <a:xfrm>
            <a:off x="6249285" y="2716879"/>
            <a:ext cx="31917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525 404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249285" y="3669574"/>
            <a:ext cx="25455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259 459</a:t>
            </a:r>
            <a:endParaRPr b="1"/>
          </a:p>
        </p:txBody>
      </p:sp>
      <p:sp>
        <p:nvSpPr>
          <p:cNvPr id="124" name="Google Shape;124;p19"/>
          <p:cNvSpPr/>
          <p:nvPr/>
        </p:nvSpPr>
        <p:spPr>
          <a:xfrm>
            <a:off x="6249285" y="4154081"/>
            <a:ext cx="21975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185 204</a:t>
            </a:r>
            <a:endParaRPr b="1"/>
          </a:p>
        </p:txBody>
      </p:sp>
      <p:sp>
        <p:nvSpPr>
          <p:cNvPr id="125" name="Google Shape;125;p19"/>
          <p:cNvSpPr/>
          <p:nvPr/>
        </p:nvSpPr>
        <p:spPr>
          <a:xfrm>
            <a:off x="6236223" y="4669612"/>
            <a:ext cx="19488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124 636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6249285" y="5167671"/>
            <a:ext cx="16008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109 763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6249274" y="5693100"/>
            <a:ext cx="14466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99 182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6236231" y="6148802"/>
            <a:ext cx="13287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96 063</a:t>
            </a:r>
            <a:endParaRPr/>
          </a:p>
        </p:txBody>
      </p:sp>
      <p:cxnSp>
        <p:nvCxnSpPr>
          <p:cNvPr id="129" name="Google Shape;129;p19"/>
          <p:cNvCxnSpPr/>
          <p:nvPr/>
        </p:nvCxnSpPr>
        <p:spPr>
          <a:xfrm>
            <a:off x="5994946" y="2260741"/>
            <a:ext cx="0" cy="4629000"/>
          </a:xfrm>
          <a:prstGeom prst="straightConnector1">
            <a:avLst/>
          </a:prstGeom>
          <a:noFill/>
          <a:ln cap="flat" cmpd="sng" w="19050">
            <a:solidFill>
              <a:srgbClr val="64C4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9"/>
          <p:cNvSpPr/>
          <p:nvPr/>
        </p:nvSpPr>
        <p:spPr>
          <a:xfrm>
            <a:off x="6249274" y="6601400"/>
            <a:ext cx="1133700" cy="231300"/>
          </a:xfrm>
          <a:prstGeom prst="rect">
            <a:avLst/>
          </a:prstGeom>
          <a:solidFill>
            <a:srgbClr val="35C0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77 066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7382917" y="312194"/>
            <a:ext cx="279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18.05.23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90201" y="821650"/>
            <a:ext cx="91422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Топ образовательных организаций</a:t>
            </a:r>
            <a:endParaRPr b="1" sz="35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cxnSp>
        <p:nvCxnSpPr>
          <p:cNvPr id="134" name="Google Shape;134;p19"/>
          <p:cNvCxnSpPr/>
          <p:nvPr/>
        </p:nvCxnSpPr>
        <p:spPr>
          <a:xfrm>
            <a:off x="2330544" y="2002192"/>
            <a:ext cx="579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9"/>
          <p:cNvSpPr txBox="1"/>
          <p:nvPr/>
        </p:nvSpPr>
        <p:spPr>
          <a:xfrm>
            <a:off x="382221" y="2110246"/>
            <a:ext cx="7896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971" y="6232072"/>
            <a:ext cx="839420" cy="96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31.05.2024 г.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1104989" y="1654891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FCC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360803" y="1693885"/>
            <a:ext cx="508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арегистрированы  на ЯКласс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104989" y="1668703"/>
            <a:ext cx="20730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587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1104989" y="2358499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FCC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360803" y="2397494"/>
            <a:ext cx="508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Пользовались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ЯКласс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104989" y="2297998"/>
            <a:ext cx="207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549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1104989" y="3101103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FCC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360803" y="3140097"/>
            <a:ext cx="508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Проверочных работ получили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104989" y="3017628"/>
            <a:ext cx="207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32 576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104989" y="3843706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FCC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360803" y="3772342"/>
            <a:ext cx="508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Доля приступивших </a:t>
            </a:r>
            <a:br>
              <a:rPr lang="en" sz="1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к выполнению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104989" y="4676519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FCC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360803" y="4605155"/>
            <a:ext cx="508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Самостоятельно работали </a:t>
            </a:r>
            <a:b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ресурсом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104989" y="4599271"/>
            <a:ext cx="207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554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105000" y="3808449"/>
            <a:ext cx="207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73,30%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sp>
        <p:nvSpPr>
          <p:cNvPr id="160" name="Google Shape;160;p20"/>
          <p:cNvSpPr txBox="1"/>
          <p:nvPr/>
        </p:nvSpPr>
        <p:spPr>
          <a:xfrm>
            <a:off x="1415373" y="821661"/>
            <a:ext cx="7611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Активность обучающихся</a:t>
            </a:r>
            <a:endParaRPr b="1" sz="35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022" y="4668777"/>
            <a:ext cx="2574327" cy="254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356" y="5821302"/>
            <a:ext cx="1222925" cy="14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2244" y="6378672"/>
            <a:ext cx="1666777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31.05.2024 г.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527694" y="1374040"/>
            <a:ext cx="73860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набранных баллов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19836" y="2529059"/>
            <a:ext cx="6727200" cy="19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53175" lIns="153175" spcFirstLastPara="1" rIns="153175" wrap="square" tIns="153175">
            <a:noAutofit/>
          </a:bodyPr>
          <a:lstStyle/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Дионисия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Романова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2Б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Елизавета-Виктория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Юрьевна Кузьмина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4Б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София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Двойченко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1Б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Анна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Митрофанова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1А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Арина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Лекарева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4А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6519733" y="2629683"/>
            <a:ext cx="2197500" cy="305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6969579" y="2664876"/>
            <a:ext cx="17229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12664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6519733" y="5074941"/>
            <a:ext cx="1053900" cy="305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6229526" y="5109528"/>
            <a:ext cx="13395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8952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6519733" y="4493531"/>
            <a:ext cx="1278600" cy="305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6439983" y="4502855"/>
            <a:ext cx="13395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9364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6519733" y="3891734"/>
            <a:ext cx="1600800" cy="305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6708440" y="3927542"/>
            <a:ext cx="14337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9986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6519733" y="3290845"/>
            <a:ext cx="1948800" cy="3051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6969579" y="3329514"/>
            <a:ext cx="14988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10510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21"/>
          <p:cNvCxnSpPr/>
          <p:nvPr/>
        </p:nvCxnSpPr>
        <p:spPr>
          <a:xfrm>
            <a:off x="6231275" y="2550550"/>
            <a:ext cx="15300" cy="2840700"/>
          </a:xfrm>
          <a:prstGeom prst="straightConnector1">
            <a:avLst/>
          </a:prstGeom>
          <a:noFill/>
          <a:ln cap="flat" cmpd="sng" w="19050">
            <a:solidFill>
              <a:srgbClr val="1FCC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1"/>
          <p:cNvSpPr txBox="1"/>
          <p:nvPr/>
        </p:nvSpPr>
        <p:spPr>
          <a:xfrm>
            <a:off x="382351" y="766482"/>
            <a:ext cx="9677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Топ-5 учеников</a:t>
            </a:r>
            <a:endParaRPr b="1" sz="38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cxnSp>
        <p:nvCxnSpPr>
          <p:cNvPr id="186" name="Google Shape;186;p21"/>
          <p:cNvCxnSpPr/>
          <p:nvPr/>
        </p:nvCxnSpPr>
        <p:spPr>
          <a:xfrm>
            <a:off x="2330544" y="1968197"/>
            <a:ext cx="579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1"/>
          <p:cNvSpPr txBox="1"/>
          <p:nvPr/>
        </p:nvSpPr>
        <p:spPr>
          <a:xfrm>
            <a:off x="802217" y="2548598"/>
            <a:ext cx="7896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35C07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>
              <a:solidFill>
                <a:srgbClr val="35C0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9026" y="5579547"/>
            <a:ext cx="2486124" cy="159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31.05.2024 г.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382351" y="766482"/>
            <a:ext cx="9677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Самые активные классы</a:t>
            </a:r>
            <a:endParaRPr b="1" sz="38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2006287" y="4231739"/>
            <a:ext cx="54579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  <a:t>1 место</a:t>
            </a:r>
            <a:b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А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2161087" y="2389690"/>
            <a:ext cx="1447200" cy="13659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8" name="Google Shape;198;p22"/>
          <p:cNvSpPr txBox="1"/>
          <p:nvPr/>
        </p:nvSpPr>
        <p:spPr>
          <a:xfrm>
            <a:off x="2036180" y="3447266"/>
            <a:ext cx="169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80853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4567914" y="2650162"/>
            <a:ext cx="1446600" cy="11052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0" name="Google Shape;200;p22"/>
          <p:cNvSpPr txBox="1"/>
          <p:nvPr/>
        </p:nvSpPr>
        <p:spPr>
          <a:xfrm>
            <a:off x="4442800" y="3447266"/>
            <a:ext cx="169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78818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6974327" y="2910852"/>
            <a:ext cx="1447200" cy="844500"/>
          </a:xfrm>
          <a:prstGeom prst="rect">
            <a:avLst/>
          </a:prstGeom>
          <a:solidFill>
            <a:srgbClr val="36BE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2" name="Google Shape;202;p22"/>
          <p:cNvSpPr txBox="1"/>
          <p:nvPr/>
        </p:nvSpPr>
        <p:spPr>
          <a:xfrm>
            <a:off x="6849420" y="3458089"/>
            <a:ext cx="169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56838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2161156" y="2955250"/>
            <a:ext cx="144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6974258" y="2955250"/>
            <a:ext cx="144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 flipH="1">
            <a:off x="4567607" y="2955250"/>
            <a:ext cx="144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sp>
        <p:nvSpPr>
          <p:cNvPr id="207" name="Google Shape;207;p22"/>
          <p:cNvSpPr txBox="1"/>
          <p:nvPr/>
        </p:nvSpPr>
        <p:spPr>
          <a:xfrm>
            <a:off x="1527694" y="1374040"/>
            <a:ext cx="73860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количеству набранных баллов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8" name="Google Shape;208;p22"/>
          <p:cNvCxnSpPr/>
          <p:nvPr/>
        </p:nvCxnSpPr>
        <p:spPr>
          <a:xfrm>
            <a:off x="2330544" y="1968197"/>
            <a:ext cx="5793300" cy="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2"/>
          <p:cNvCxnSpPr/>
          <p:nvPr/>
        </p:nvCxnSpPr>
        <p:spPr>
          <a:xfrm>
            <a:off x="2160949" y="3759333"/>
            <a:ext cx="6264900" cy="600"/>
          </a:xfrm>
          <a:prstGeom prst="straightConnector1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2"/>
          <p:cNvSpPr txBox="1"/>
          <p:nvPr/>
        </p:nvSpPr>
        <p:spPr>
          <a:xfrm>
            <a:off x="2006287" y="5186738"/>
            <a:ext cx="63855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  <a:t>2 место</a:t>
            </a:r>
            <a:b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Б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2006287" y="6243566"/>
            <a:ext cx="6528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  <a:t>3 место</a:t>
            </a:r>
            <a:br>
              <a:rPr b="1" lang="en" sz="3000">
                <a:solidFill>
                  <a:srgbClr val="64C46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Б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984" y="6298477"/>
            <a:ext cx="401444" cy="63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984" y="5223906"/>
            <a:ext cx="401444" cy="63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984" y="4238223"/>
            <a:ext cx="401444" cy="63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 rotWithShape="1">
          <a:blip r:embed="rId6">
            <a:alphaModFix/>
          </a:blip>
          <a:srcRect b="0" l="0" r="9649" t="0"/>
          <a:stretch/>
        </p:blipFill>
        <p:spPr>
          <a:xfrm>
            <a:off x="7587336" y="4231750"/>
            <a:ext cx="2472314" cy="3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31.05.2024 г.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382225" y="119200"/>
            <a:ext cx="9677400" cy="7089600"/>
          </a:xfrm>
          <a:prstGeom prst="rect">
            <a:avLst/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1160013" y="1945532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4316853" y="1984518"/>
            <a:ext cx="614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арегистрированы на ЯКласс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985134" y="1906034"/>
            <a:ext cx="242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1160013" y="2688425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4316853" y="2727411"/>
            <a:ext cx="614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Пользовались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ЯКласс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911351" y="2611922"/>
            <a:ext cx="262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1160013" y="3431309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4316853" y="3485909"/>
            <a:ext cx="614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Выдавали проверочные работы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1185069" y="3319411"/>
            <a:ext cx="20730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1160013" y="4213496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4316867" y="4147681"/>
            <a:ext cx="539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роверочных работ выдано  учителями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1185094" y="4967740"/>
            <a:ext cx="2073000" cy="4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6BE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4316867" y="4901928"/>
            <a:ext cx="57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Участвовали во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Всероссийских вебинарах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985136" y="4921287"/>
            <a:ext cx="242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1185077" y="4199529"/>
            <a:ext cx="20730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2 202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414" y="1"/>
            <a:ext cx="10440300" cy="396900"/>
          </a:xfrm>
          <a:prstGeom prst="rect">
            <a:avLst/>
          </a:prstGeom>
          <a:solidFill>
            <a:srgbClr val="35BF75"/>
          </a:solidFill>
          <a:ln>
            <a:noFill/>
          </a:ln>
        </p:spPr>
        <p:txBody>
          <a:bodyPr anchorCtr="0" anchor="ctr" bIns="128275" lIns="128275" spcFirstLastPara="1" rIns="128275" wrap="square" tIns="12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/>
          </a:p>
        </p:txBody>
      </p:sp>
      <p:sp>
        <p:nvSpPr>
          <p:cNvPr id="240" name="Google Shape;240;p23"/>
          <p:cNvSpPr txBox="1"/>
          <p:nvPr/>
        </p:nvSpPr>
        <p:spPr>
          <a:xfrm>
            <a:off x="1415373" y="821661"/>
            <a:ext cx="7611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8275" lIns="128275" spcFirstLastPara="1" rIns="128275" wrap="square" tIns="128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36BE75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Активность педагогов</a:t>
            </a:r>
            <a:endParaRPr b="1" sz="35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6BE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917" y="5440983"/>
            <a:ext cx="1810381" cy="17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5173" y="5629681"/>
            <a:ext cx="905000" cy="158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0173" y="6340018"/>
            <a:ext cx="1810376" cy="869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3820144" y="7214676"/>
            <a:ext cx="27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данные на 31.05.24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183" y="15478"/>
            <a:ext cx="701635" cy="70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